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6" r:id="rId9"/>
    <p:sldId id="280" r:id="rId10"/>
    <p:sldId id="279" r:id="rId11"/>
    <p:sldId id="27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5BF0F6D-5EB9-4AD4-A056-029B55754E08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499144-93F4-40CF-95F8-3FF8124BD7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Hoofstuk 16</a:t>
            </a:r>
            <a:br>
              <a:rPr lang="nl-NL" dirty="0" smtClean="0"/>
            </a:br>
            <a:r>
              <a:rPr lang="nl-NL" dirty="0" smtClean="0"/>
              <a:t>Interculturele</a:t>
            </a:r>
            <a:br>
              <a:rPr lang="nl-NL" dirty="0" smtClean="0"/>
            </a:br>
            <a:r>
              <a:rPr lang="nl-NL" dirty="0" smtClean="0"/>
              <a:t>communicatie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26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07505" y="4725144"/>
            <a:ext cx="2448272" cy="2037352"/>
          </a:xfrm>
          <a:prstGeom prst="rect">
            <a:avLst/>
          </a:prstGeom>
        </p:spPr>
        <p:txBody>
          <a:bodyPr vert="horz" lIns="45720" tIns="0" rIns="45720" bIns="0">
            <a:normAutofit fontScale="92500" lnSpcReduction="10000"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err="1" smtClean="0"/>
              <a:t>Vz</a:t>
            </a:r>
            <a:endParaRPr lang="nl-NL" dirty="0" smtClean="0"/>
          </a:p>
          <a:p>
            <a:r>
              <a:rPr lang="nl-NL" dirty="0" smtClean="0"/>
              <a:t>14 a en B </a:t>
            </a:r>
          </a:p>
          <a:p>
            <a:r>
              <a:rPr lang="nl-NL" dirty="0" smtClean="0"/>
              <a:t>Periode 8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 smtClean="0"/>
              <a:t>Begeleidingskunde</a:t>
            </a:r>
          </a:p>
          <a:p>
            <a:endParaRPr lang="nl-NL" dirty="0" smtClean="0"/>
          </a:p>
        </p:txBody>
      </p:sp>
      <p:pic>
        <p:nvPicPr>
          <p:cNvPr id="1026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50"/>
            <a:ext cx="2699792" cy="33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143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92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Communicatie tussen mensen met een verschillende culturele achtergrond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Beeldvorming bij autochtonen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We delen vaak  sociale omgeving in groepen 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Waarderen onze eigen socialiteit en identiteit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Waarderen andere groepen soms negatief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 We sluiten ons af voor anderen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Vooroordelen en generalisaties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We sluiten ons af voor anderen</a:t>
            </a: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365104"/>
            <a:ext cx="2396862" cy="222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/>
                </a:solidFill>
              </a:rPr>
              <a:t>Westerse cultuur en niet westerse cultuur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  Westerse cultuur hebben vaak :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Dezelfde taal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Dezelfde voorzieningen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Hetzelfde onderwijs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Dezelfde feestdagen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Dezelfde gewoonten en rituelen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Ongeveer dezelfde godsdienst</a:t>
            </a:r>
          </a:p>
          <a:p>
            <a:pPr marL="292608" lvl="1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sz="2600" b="1" dirty="0" smtClean="0">
                <a:solidFill>
                  <a:srgbClr val="FF0000"/>
                </a:solidFill>
              </a:rPr>
              <a:t>Cultuur verschillen tussen de westerse en niet westerse cultuur</a:t>
            </a:r>
            <a:endParaRPr lang="nl-NL" sz="2600" dirty="0" smtClean="0">
              <a:solidFill>
                <a:srgbClr val="FF0000"/>
              </a:solidFill>
            </a:endParaRPr>
          </a:p>
          <a:p>
            <a:pPr lvl="1"/>
            <a:r>
              <a:rPr lang="nl-NL" sz="2200" dirty="0" smtClean="0">
                <a:solidFill>
                  <a:srgbClr val="0070C0"/>
                </a:solidFill>
              </a:rPr>
              <a:t>Verschillen in religie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Verschillen in gebruiken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Verschillen in normen waarden</a:t>
            </a:r>
          </a:p>
          <a:p>
            <a:pPr lvl="1"/>
            <a:r>
              <a:rPr lang="nl-NL" dirty="0" smtClean="0">
                <a:solidFill>
                  <a:srgbClr val="0070C0"/>
                </a:solidFill>
              </a:rPr>
              <a:t>Verschillen in communiceren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5013176"/>
            <a:ext cx="2088232" cy="139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 smtClean="0">
                <a:solidFill>
                  <a:srgbClr val="FF0000"/>
                </a:solidFill>
              </a:rPr>
              <a:t>Verschillen in religie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nl-NL" dirty="0" smtClean="0">
                <a:solidFill>
                  <a:schemeClr val="tx1"/>
                </a:solidFill>
              </a:rPr>
              <a:t>Andere geloof, andere waarden en normen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Islam heeft 5 belangrijke geboden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  Twee belangrijke zijn: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1  Elke dag vijf keer </a:t>
            </a:r>
            <a:r>
              <a:rPr lang="nl-NL" dirty="0" smtClean="0">
                <a:solidFill>
                  <a:schemeClr val="tx1"/>
                </a:solidFill>
              </a:rPr>
              <a:t>bidden, gezicht </a:t>
            </a:r>
            <a:r>
              <a:rPr lang="nl-NL" dirty="0" smtClean="0">
                <a:solidFill>
                  <a:schemeClr val="tx1"/>
                </a:solidFill>
              </a:rPr>
              <a:t>naar mekka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2  Vasten tijdens Ramadan ( 28 dagen)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Bovennatuurlijke krachten ( demonen)</a:t>
            </a:r>
          </a:p>
          <a:p>
            <a:pPr marL="292608" lvl="1" indent="0">
              <a:buNone/>
            </a:pPr>
            <a:r>
              <a:rPr lang="nl-NL" dirty="0" smtClean="0">
                <a:solidFill>
                  <a:schemeClr val="tx1"/>
                </a:solidFill>
              </a:rPr>
              <a:t>   psychische ziekte kan soms toegeschreven</a:t>
            </a:r>
          </a:p>
          <a:p>
            <a:pPr marL="292608" lvl="1" indent="0">
              <a:buNone/>
            </a:pP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  worden aan een Demon</a:t>
            </a:r>
          </a:p>
          <a:p>
            <a:pPr marL="292608" lvl="1" indent="0">
              <a:buNone/>
            </a:pPr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381242" y="5084254"/>
            <a:ext cx="2585864" cy="571500"/>
          </a:xfrm>
          <a:prstGeom prst="rect">
            <a:avLst/>
          </a:prstGeom>
        </p:spPr>
        <p:txBody>
          <a:bodyPr vert="horz" lIns="45720" tIns="0" rIns="45720" bIns="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dirty="0" smtClean="0"/>
              <a:t>opdracht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818" y="3573017"/>
            <a:ext cx="214748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Verschillen in gebruiken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 in gebruik van tijd en op tijd.</a:t>
            </a:r>
          </a:p>
          <a:p>
            <a:r>
              <a:rPr lang="nl-NL" dirty="0" smtClean="0"/>
              <a:t>Geven en ontvangen van cadeautjes</a:t>
            </a:r>
          </a:p>
          <a:p>
            <a:r>
              <a:rPr lang="nl-NL" dirty="0" smtClean="0"/>
              <a:t>Ontvangen van bezoek.</a:t>
            </a:r>
          </a:p>
          <a:p>
            <a:r>
              <a:rPr lang="nl-NL" dirty="0" smtClean="0"/>
              <a:t>Met elkaar omgaan en begroeting.</a:t>
            </a:r>
          </a:p>
          <a:p>
            <a:r>
              <a:rPr lang="nl-NL" dirty="0" smtClean="0"/>
              <a:t>Openheid en geslotenheid</a:t>
            </a:r>
          </a:p>
          <a:p>
            <a:r>
              <a:rPr lang="nl-NL" dirty="0" smtClean="0"/>
              <a:t>Presteren en assertiviteit.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09120"/>
            <a:ext cx="2575932" cy="202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94872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Verschillen in Normen en waarden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7283152" cy="5258984"/>
          </a:xfrm>
          <a:ln>
            <a:solidFill>
              <a:srgbClr val="FFC000"/>
            </a:solidFill>
          </a:ln>
        </p:spPr>
        <p:txBody>
          <a:bodyPr>
            <a:normAutofit fontScale="92500" lnSpcReduction="20000"/>
          </a:bodyPr>
          <a:lstStyle/>
          <a:p>
            <a:pPr lvl="1"/>
            <a:r>
              <a:rPr lang="nl-NL" dirty="0" smtClean="0">
                <a:solidFill>
                  <a:schemeClr val="tx1"/>
                </a:solidFill>
              </a:rPr>
              <a:t>Westerse cultuur een individualistisch cultuur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Niet westerse cultuur een groepscultuur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Ouderen opbergen in verzorgingshuizen of verpleeghuizen vinden Turken en Marokkanen</a:t>
            </a:r>
          </a:p>
          <a:p>
            <a:pPr marL="292608" lvl="1" indent="0">
              <a:buNone/>
            </a:pPr>
            <a:r>
              <a:rPr lang="nl-NL" dirty="0" smtClean="0">
                <a:solidFill>
                  <a:schemeClr val="tx1"/>
                </a:solidFill>
              </a:rPr>
              <a:t>   vaak respectloos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</a:rPr>
              <a:t>Machtsongelijkheid staat bij geboorte niet al vast</a:t>
            </a:r>
          </a:p>
          <a:p>
            <a:pPr marL="292608" lvl="1" indent="0">
              <a:buNone/>
            </a:pPr>
            <a:r>
              <a:rPr lang="nl-NL" dirty="0" smtClean="0">
                <a:solidFill>
                  <a:schemeClr val="tx1"/>
                </a:solidFill>
              </a:rPr>
              <a:t>   bij niet westerse cultuur andere gedachte.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</a:rPr>
              <a:t>Mensen met een bepaalde </a:t>
            </a:r>
          </a:p>
          <a:p>
            <a:pPr marL="292608" lvl="1" indent="0">
              <a:buNone/>
            </a:pP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  macht hebben in </a:t>
            </a:r>
            <a:r>
              <a:rPr lang="nl-NL" b="1" dirty="0" smtClean="0">
                <a:solidFill>
                  <a:schemeClr val="tx1"/>
                </a:solidFill>
              </a:rPr>
              <a:t>niet </a:t>
            </a:r>
          </a:p>
          <a:p>
            <a:pPr marL="292608" lvl="1" indent="0">
              <a:buNone/>
            </a:pP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  westerse landen een </a:t>
            </a:r>
            <a:r>
              <a:rPr lang="nl-NL" dirty="0" err="1" smtClean="0">
                <a:solidFill>
                  <a:schemeClr val="tx1"/>
                </a:solidFill>
              </a:rPr>
              <a:t>be</a:t>
            </a:r>
            <a:endParaRPr lang="nl-NL" dirty="0" smtClean="0">
              <a:solidFill>
                <a:schemeClr val="tx1"/>
              </a:solidFill>
            </a:endParaRPr>
          </a:p>
          <a:p>
            <a:pPr marL="292608" lvl="1" indent="0">
              <a:buNone/>
            </a:pPr>
            <a:r>
              <a:rPr lang="nl-NL" dirty="0" smtClean="0">
                <a:solidFill>
                  <a:schemeClr val="tx1"/>
                </a:solidFill>
              </a:rPr>
              <a:t>    paalde bijpassende houding </a:t>
            </a:r>
          </a:p>
          <a:p>
            <a:pPr marL="292608" lvl="1" indent="0">
              <a:buNone/>
            </a:pP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   (</a:t>
            </a:r>
            <a:r>
              <a:rPr lang="nl-NL" i="1" dirty="0" smtClean="0">
                <a:solidFill>
                  <a:schemeClr val="tx1"/>
                </a:solidFill>
              </a:rPr>
              <a:t>met meneer aanspreken</a:t>
            </a:r>
          </a:p>
          <a:p>
            <a:pPr marL="292608" lvl="1" indent="0">
              <a:buNone/>
            </a:pPr>
            <a:r>
              <a:rPr lang="nl-NL" i="1" dirty="0">
                <a:solidFill>
                  <a:schemeClr val="tx1"/>
                </a:solidFill>
              </a:rPr>
              <a:t> </a:t>
            </a:r>
            <a:r>
              <a:rPr lang="nl-NL" i="1" dirty="0" smtClean="0">
                <a:solidFill>
                  <a:schemeClr val="tx1"/>
                </a:solidFill>
              </a:rPr>
              <a:t>   en zeker niet met de </a:t>
            </a:r>
          </a:p>
          <a:p>
            <a:pPr marL="292608" lvl="1" indent="0">
              <a:buNone/>
            </a:pPr>
            <a:r>
              <a:rPr lang="nl-NL" i="1" dirty="0">
                <a:solidFill>
                  <a:schemeClr val="tx1"/>
                </a:solidFill>
              </a:rPr>
              <a:t> </a:t>
            </a:r>
            <a:r>
              <a:rPr lang="nl-NL" i="1" dirty="0" smtClean="0">
                <a:solidFill>
                  <a:schemeClr val="tx1"/>
                </a:solidFill>
              </a:rPr>
              <a:t>   voornaam)</a:t>
            </a:r>
          </a:p>
          <a:p>
            <a:pPr marL="0" indent="0">
              <a:buNone/>
            </a:pPr>
            <a:r>
              <a:rPr lang="nl-NL" dirty="0" smtClean="0"/>
              <a:t>   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401968"/>
            <a:ext cx="2547312" cy="254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9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2400" b="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 een westerse cultuur hebben mensen minder moeite met onzekerheid en zijn vaak toleranter, afstandelijker en minder emotioneel.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587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rgbClr val="FF0000"/>
                </a:solidFill>
              </a:rPr>
              <a:t>Verschil in betekenis en wijze van communiceren</a:t>
            </a:r>
            <a:endParaRPr lang="nl-NL" sz="3200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r>
              <a:rPr lang="nl-NL" sz="2000" b="1" dirty="0">
                <a:solidFill>
                  <a:srgbClr val="002060"/>
                </a:solidFill>
              </a:rPr>
              <a:t>Westerse cultuur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nl-NL" sz="2400" dirty="0" smtClean="0"/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nl-NL" sz="2000" dirty="0" smtClean="0"/>
              <a:t>Inhoud staat centraal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nl-NL" sz="2400" dirty="0" smtClean="0">
                <a:solidFill>
                  <a:srgbClr val="000000"/>
                </a:solidFill>
              </a:rPr>
              <a:t> </a:t>
            </a:r>
            <a:r>
              <a:rPr lang="nl-NL" sz="2000" dirty="0" smtClean="0">
                <a:solidFill>
                  <a:srgbClr val="000000"/>
                </a:solidFill>
              </a:rPr>
              <a:t>rechtstreeks en </a:t>
            </a:r>
            <a:r>
              <a:rPr lang="nl-NL" sz="2000" dirty="0" err="1" smtClean="0">
                <a:solidFill>
                  <a:srgbClr val="000000"/>
                </a:solidFill>
              </a:rPr>
              <a:t>direkt</a:t>
            </a:r>
            <a:endParaRPr lang="nl-NL" sz="2000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FFC000"/>
              </a:buClr>
              <a:buNone/>
            </a:pPr>
            <a:r>
              <a:rPr lang="nl-NL" sz="2000" dirty="0">
                <a:solidFill>
                  <a:srgbClr val="000000"/>
                </a:solidFill>
              </a:rPr>
              <a:t> </a:t>
            </a:r>
            <a:r>
              <a:rPr lang="nl-NL" sz="2000" dirty="0" smtClean="0">
                <a:solidFill>
                  <a:srgbClr val="000000"/>
                </a:solidFill>
              </a:rPr>
              <a:t>  gecommuniceerd.</a:t>
            </a:r>
          </a:p>
          <a:p>
            <a:pPr marL="0" indent="0">
              <a:buClr>
                <a:srgbClr val="FFC000"/>
              </a:buClr>
              <a:buNone/>
            </a:pPr>
            <a:endParaRPr lang="nl-NL" sz="2000" dirty="0" smtClean="0">
              <a:solidFill>
                <a:srgbClr val="000000"/>
              </a:solidFill>
            </a:endParaRP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nl-NL" sz="2000" dirty="0" smtClean="0">
                <a:solidFill>
                  <a:srgbClr val="000000"/>
                </a:solidFill>
              </a:rPr>
              <a:t>Eerder zelf kritiek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nl-NL" sz="2000" dirty="0">
              <a:solidFill>
                <a:srgbClr val="000000"/>
              </a:solidFill>
            </a:endParaRPr>
          </a:p>
          <a:p>
            <a:pPr marL="0" indent="0">
              <a:buClr>
                <a:srgbClr val="FFC000"/>
              </a:buClr>
              <a:buNone/>
            </a:pPr>
            <a:endParaRPr lang="nl-NL" sz="2000" dirty="0" smtClean="0">
              <a:solidFill>
                <a:srgbClr val="FFC000"/>
              </a:solidFill>
            </a:endParaRPr>
          </a:p>
          <a:p>
            <a:pPr marL="0" indent="0">
              <a:buClr>
                <a:srgbClr val="FFC000"/>
              </a:buClr>
              <a:buNone/>
            </a:pPr>
            <a:endParaRPr lang="nl-NL" sz="2400" dirty="0">
              <a:solidFill>
                <a:srgbClr val="FFC000"/>
              </a:solidFill>
            </a:endParaRPr>
          </a:p>
          <a:p>
            <a:pPr marL="0" indent="0">
              <a:buClr>
                <a:srgbClr val="FFC000"/>
              </a:buClr>
              <a:buNone/>
            </a:pPr>
            <a:r>
              <a:rPr lang="nl-NL" dirty="0" smtClean="0">
                <a:solidFill>
                  <a:srgbClr val="FFC000"/>
                </a:solidFill>
              </a:rPr>
              <a:t> 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nl-NL" dirty="0">
              <a:solidFill>
                <a:srgbClr val="FFC000"/>
              </a:solidFill>
            </a:endParaRP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nl-NL" dirty="0">
              <a:solidFill>
                <a:srgbClr val="000000"/>
              </a:solidFill>
            </a:endParaRPr>
          </a:p>
          <a:p>
            <a:pPr marL="0" indent="0">
              <a:buClr>
                <a:srgbClr val="FFC000"/>
              </a:buClr>
              <a:buNone/>
            </a:pPr>
            <a:endParaRPr lang="nl-NL" dirty="0" smtClean="0">
              <a:solidFill>
                <a:srgbClr val="FFC000"/>
              </a:solidFill>
            </a:endParaRP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rgbClr val="FFC000"/>
            </a:solidFill>
          </a:ln>
        </p:spPr>
        <p:txBody>
          <a:bodyPr/>
          <a:lstStyle/>
          <a:p>
            <a:r>
              <a:rPr lang="nl-NL" sz="2000" b="1" dirty="0" smtClean="0">
                <a:solidFill>
                  <a:srgbClr val="002060"/>
                </a:solidFill>
              </a:rPr>
              <a:t>Niet westerse cultuur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nl-NL" sz="2000" dirty="0" smtClean="0"/>
              <a:t>Het relatieaspect </a:t>
            </a:r>
          </a:p>
          <a:p>
            <a:pPr marL="0" indent="0">
              <a:buClr>
                <a:srgbClr val="FFFF00"/>
              </a:buClr>
              <a:buNone/>
            </a:pPr>
            <a:r>
              <a:rPr lang="nl-NL" sz="2000" dirty="0" smtClean="0"/>
              <a:t>    staat </a:t>
            </a:r>
            <a:r>
              <a:rPr lang="nl-NL" sz="2000" dirty="0" smtClean="0"/>
              <a:t>centraal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nl-NL" sz="2400" dirty="0" smtClean="0"/>
              <a:t> </a:t>
            </a:r>
            <a:r>
              <a:rPr lang="nl-NL" sz="2000" dirty="0" smtClean="0"/>
              <a:t>zeer </a:t>
            </a:r>
            <a:r>
              <a:rPr lang="nl-NL" sz="2000" dirty="0" err="1" smtClean="0"/>
              <a:t>indirekte</a:t>
            </a:r>
            <a:r>
              <a:rPr lang="nl-NL" sz="2000" dirty="0" smtClean="0"/>
              <a:t>             communicatie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nl-NL" sz="2000" dirty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nl-NL" sz="2000" dirty="0" smtClean="0"/>
              <a:t> niet </a:t>
            </a:r>
            <a:r>
              <a:rPr lang="nl-NL" sz="2000" smtClean="0"/>
              <a:t>gemakkelijk   </a:t>
            </a:r>
            <a:r>
              <a:rPr lang="nl-NL" sz="2000" smtClean="0"/>
              <a:t>   zelfkritiek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01363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FF0000"/>
                </a:solidFill>
              </a:rPr>
              <a:t>Communicatie met mensen uit</a:t>
            </a:r>
            <a:br>
              <a:rPr lang="nl-NL" dirty="0">
                <a:solidFill>
                  <a:srgbClr val="FF0000"/>
                </a:solidFill>
              </a:rPr>
            </a:br>
            <a:r>
              <a:rPr lang="nl-NL" dirty="0">
                <a:solidFill>
                  <a:srgbClr val="FF0000"/>
                </a:solidFill>
              </a:rPr>
              <a:t>een niet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355160" cy="4987936"/>
          </a:xfrm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r>
              <a:rPr lang="nl-NL" dirty="0" smtClean="0"/>
              <a:t>Hoe kun je goed omgaan met niet westerse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cultuur betreffende </a:t>
            </a:r>
            <a:r>
              <a:rPr lang="nl-NL" dirty="0" err="1" smtClean="0"/>
              <a:t>communciatie</a:t>
            </a:r>
            <a:r>
              <a:rPr lang="nl-NL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rgbClr val="FFC000"/>
                </a:solidFill>
              </a:rPr>
              <a:t> </a:t>
            </a:r>
            <a:r>
              <a:rPr lang="nl-NL" sz="2000" dirty="0" smtClean="0">
                <a:solidFill>
                  <a:srgbClr val="000000"/>
                </a:solidFill>
              </a:rPr>
              <a:t>Korte zinnen, eenvoudige woorden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Ga niet harder praten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Geen betuttelende en kleinerende houding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Niet te veel gebaren ( andere betekenis)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Dingen voordoen en kijken of ze het hebben begrepen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Niet teveel humor is teveel cultuur gebonden.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Niet teveel oogcontact ( </a:t>
            </a:r>
            <a:r>
              <a:rPr lang="nl-NL" sz="2000" dirty="0" err="1" smtClean="0">
                <a:solidFill>
                  <a:srgbClr val="000000"/>
                </a:solidFill>
              </a:rPr>
              <a:t>sexuele</a:t>
            </a:r>
            <a:r>
              <a:rPr lang="nl-NL" sz="2000" dirty="0" smtClean="0">
                <a:solidFill>
                  <a:srgbClr val="000000"/>
                </a:solidFill>
              </a:rPr>
              <a:t> avance)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Niet te vaak vragen “waarom” ( teveel een waardeoordeel)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Stel concrete en vriendelijke vragen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Wees bedachtzaam op analfabetisme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000000"/>
                </a:solidFill>
              </a:rPr>
              <a:t>Heb een open en </a:t>
            </a:r>
            <a:r>
              <a:rPr lang="nl-NL" sz="2000" smtClean="0">
                <a:solidFill>
                  <a:srgbClr val="000000"/>
                </a:solidFill>
              </a:rPr>
              <a:t>belangstellende houding</a:t>
            </a:r>
            <a:endParaRPr lang="nl-NL" sz="20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NL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41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423</TotalTime>
  <Words>422</Words>
  <Application>Microsoft Office PowerPoint</Application>
  <PresentationFormat>Diavoorstelling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Overvloed</vt:lpstr>
      <vt:lpstr>Hoofstuk 16 Interculturele communicatie</vt:lpstr>
      <vt:lpstr>Communicatie tussen mensen met een verschillende culturele achtergrond</vt:lpstr>
      <vt:lpstr>Westerse cultuur en niet westerse cultuur</vt:lpstr>
      <vt:lpstr>Verschillen in religie</vt:lpstr>
      <vt:lpstr>Verschillen in gebruiken</vt:lpstr>
      <vt:lpstr>Verschillen in Normen en waarden</vt:lpstr>
      <vt:lpstr>PowerPoint-presentatie</vt:lpstr>
      <vt:lpstr>Verschil in betekenis en wijze van communiceren</vt:lpstr>
      <vt:lpstr>Communicatie met mensen uit een niet </vt:lpstr>
      <vt:lpstr>PowerPoint-presentatie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Intimiteit en ongewenste intimiteit</dc:title>
  <dc:creator>C.A. Hogenbirk</dc:creator>
  <cp:lastModifiedBy>L. Buter</cp:lastModifiedBy>
  <cp:revision>45</cp:revision>
  <dcterms:created xsi:type="dcterms:W3CDTF">2015-08-30T10:08:58Z</dcterms:created>
  <dcterms:modified xsi:type="dcterms:W3CDTF">2016-04-24T18:11:11Z</dcterms:modified>
</cp:coreProperties>
</file>